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9"/>
  </p:handoutMasterIdLst>
  <p:sldIdLst>
    <p:sldId id="269" r:id="rId2"/>
    <p:sldId id="282" r:id="rId3"/>
    <p:sldId id="283" r:id="rId4"/>
    <p:sldId id="285" r:id="rId5"/>
    <p:sldId id="293" r:id="rId6"/>
    <p:sldId id="294" r:id="rId7"/>
    <p:sldId id="288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094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C5EFBEB-DE32-4020-B8AB-5398C61B2248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D205EFC-92DD-4399-8F4E-8993E247E3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961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62201-6FE3-4555-8C6E-90ACDDF424E5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8325E-A35C-4310-BF18-96D00111C1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62287-34D4-4C92-8679-CC05679B7D53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E0D8E-6AFC-4322-9986-5773B2E25E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5B8BA-8F4F-4DB3-962F-E9BBDA78B9C5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92ED7-5DD5-4170-821B-CE7CCD14BB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B31DA-43E6-4B50-8CDB-AF344836C92E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E8188-85F1-4F55-A2EF-2FB8184B5A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F2CA1-24C3-48DD-9931-F580BA57C418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F9568-745E-4797-8666-1E4550A037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E2956-2242-4875-8726-636364A292AB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6E5E1-0E76-4921-880B-A85BE9B065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2C52A-5252-46DB-B906-7290868FB871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F3CFF-3E14-4E81-81DC-FEA48F77CC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42E30-C660-4DBE-8F57-BFFC8784A86B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FE781-A9A5-412B-9FC6-FB94EE676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89BA1-DEF4-4599-B853-3DB48D1A146D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DD88E-2272-4A87-B06B-FB0435CC40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93B88-DBD0-463A-B4FA-DB21E76FD82B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5E0E5-21C5-42A6-A5B0-C673688C40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C5F1E-7B97-4365-8A7D-F4866C9930DC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F2C966-6271-4F02-B705-3E2FF70C9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1D31F0B-405F-469C-BD9F-A601E3B61878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7E26A5-47FC-48BD-B27A-7DA635DBC8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9" r:id="rId3"/>
    <p:sldLayoutId id="2147483706" r:id="rId4"/>
    <p:sldLayoutId id="2147483705" r:id="rId5"/>
    <p:sldLayoutId id="2147483704" r:id="rId6"/>
    <p:sldLayoutId id="2147483703" r:id="rId7"/>
    <p:sldLayoutId id="2147483702" r:id="rId8"/>
    <p:sldLayoutId id="2147483710" r:id="rId9"/>
    <p:sldLayoutId id="2147483701" r:id="rId10"/>
    <p:sldLayoutId id="2147483700" r:id="rId11"/>
  </p:sldLayoutIdLst>
  <p:transition spd="slow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uperwall.us/wallpaper/spring_green_soft_abstract_colors_ribbons_3d-Jz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05" y="0"/>
            <a:ext cx="9167905" cy="682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1520" y="548680"/>
            <a:ext cx="69847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t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 </a:t>
            </a:r>
            <a:r>
              <a:rPr lang="tt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төркемнәренә йөрүче </a:t>
            </a:r>
            <a:r>
              <a:rPr lang="tt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 балаларының сөйләм телен үстерүнең альтернатив варианты буларак “Луллия түгәрәкләре” уенын </a:t>
            </a:r>
            <a:r>
              <a:rPr lang="tt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куллану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4560224"/>
            <a:ext cx="74168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Әзерләде: </a:t>
            </a:r>
          </a:p>
          <a:p>
            <a:r>
              <a:rPr lang="tt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Сафина А.Ю., </a:t>
            </a:r>
            <a:r>
              <a:rPr lang="tt-RU" sz="2800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115нче санлы“Йолдызчыклар” балалар бакчасының </a:t>
            </a:r>
            <a:r>
              <a:rPr lang="tt-RU" sz="2800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 </a:t>
            </a:r>
            <a:r>
              <a:rPr lang="tt-RU" sz="2800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теленә өйрәтүче тәрбиячесе.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3696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uperwall.us/wallpaper/spring_green_soft_abstract_colors_ribbons_3d-Jz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05" y="0"/>
            <a:ext cx="9167905" cy="682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Уенның актуальлелеге</a:t>
            </a:r>
            <a:endParaRPr lang="ru-RU" sz="3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980728"/>
            <a:ext cx="6804248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tt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“Уен - </a:t>
            </a:r>
            <a:r>
              <a:rPr lang="tt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кызыксыну һәм белемгә омтылу утын кабыза торган очкын ул” -  ди В.А. Сухомлинский.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tt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Уеннар шөгыльләрне куңелле итеп үткәрергә, балада кызыксыну уятырга, иң авыр бирелә торган сүзләрне дә җиңел итеп аңлатырга ярдәм итә</a:t>
            </a:r>
            <a:r>
              <a:rPr lang="tt-RU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(Безнең очракта исә әлеге </a:t>
            </a:r>
            <a:r>
              <a:rPr lang="tt-RU" sz="2400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уен, рәсемнәрне бергәләшеп атый барып балаларның сөйләм телен үстерергә ярдәм итә. (Мәсәлән: Бу нәрсә? Нинди? </a:t>
            </a:r>
            <a:r>
              <a:rPr lang="tt-RU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tt-RU" sz="2400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ишли?).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tt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 </a:t>
            </a:r>
            <a:r>
              <a:rPr lang="tt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 белән мавыгып үзенең җитди хезмәт белән шөгыльләнгәнен сизми дә кала.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tt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Балаларның </a:t>
            </a:r>
            <a:r>
              <a:rPr lang="tt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яше арткан саен, </a:t>
            </a:r>
            <a:r>
              <a:rPr lang="tt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Луллия түгәрәкләре саны арта </a:t>
            </a:r>
            <a:r>
              <a:rPr lang="tt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бара. </a:t>
            </a:r>
            <a:r>
              <a:rPr lang="tt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Шулай ук балаларга </a:t>
            </a:r>
            <a:r>
              <a:rPr lang="tt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 уенның төрле </a:t>
            </a:r>
            <a:r>
              <a:rPr lang="tt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вариантын тәкъдим </a:t>
            </a:r>
            <a:r>
              <a:rPr lang="tt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итәргә мөмкин.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3696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uperwall.us/wallpaper/spring_green_soft_abstract_colors_ribbons_3d-Jz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05" y="0"/>
            <a:ext cx="9167905" cy="682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1124744"/>
            <a:ext cx="662473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tt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Әлеге кызыклы уен </a:t>
            </a:r>
            <a:r>
              <a:rPr lang="tt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уйнаганда  балалар </a:t>
            </a:r>
            <a:r>
              <a:rPr lang="tt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үзара </a:t>
            </a:r>
            <a:r>
              <a:rPr lang="tt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аралаша белергә өйрәнәләр, мөстәкыйль фикер йөртергә, җавап бирергә кунегәләр, фикерләү сәләте үсә, татар теленә кызыксыну  барлыкка килә. Уен барышында балаларда җаваплылык хисләре тәрбияләнә, бер-берсенә юл куярга, иптәшләренең фикерләре </a:t>
            </a:r>
            <a:r>
              <a:rPr lang="tt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 килешергә өйрәнәләр.</a:t>
            </a:r>
          </a:p>
          <a:p>
            <a:pPr indent="457200" algn="just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t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Уенның максаты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3696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uperwall.us/wallpaper/spring_green_soft_abstract_colors_ribbons_3d-Jz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05" y="0"/>
            <a:ext cx="9167905" cy="682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546" y="404664"/>
            <a:ext cx="90364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Әлеге уенда Федераль дәүләт белем бирү стандартының төп шартлары үтәлә</a:t>
            </a:r>
            <a:r>
              <a:rPr lang="tt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2852936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3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 күпфункциональ;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tt-RU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үстерешле;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tt-RU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мәгълүмати;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tt-RU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күпвариантлы </a:t>
            </a:r>
            <a:r>
              <a:rPr lang="tt-RU" sz="3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(төрлечә </a:t>
            </a:r>
            <a:r>
              <a:rPr lang="tt-RU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уйнарга</a:t>
            </a:r>
          </a:p>
          <a:p>
            <a:r>
              <a:rPr lang="tt-RU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мөмкин</a:t>
            </a:r>
            <a:r>
              <a:rPr lang="tt-RU" sz="3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3696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uperwall.us/wallpaper/spring_green_soft_abstract_colors_ribbons_3d-Jz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05" y="0"/>
            <a:ext cx="9167905" cy="682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980728"/>
            <a:ext cx="67687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Балалар боҗра эченә алынган рәсемнәрне атыйлар (теләк буенча). Шулай итеп, балалар рәсемнәр буенча сөйли алалар. Сөйләмнәрендә алар сүзтезмәләр яки җөмләләр кулланырга тиеш булалар.</a:t>
            </a:r>
          </a:p>
          <a:p>
            <a:endParaRPr lang="tt-RU" sz="3200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Мәсәлән:</a:t>
            </a:r>
            <a:r>
              <a:rPr lang="tt-RU" sz="3200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 - төзүче. Ул каска hәм махсус киемдә эшли. Чүкеч, мастерок...белән эшли ул. Төзүче биек йортлар төзи.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3200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188640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5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 барышы</a:t>
            </a:r>
            <a:r>
              <a:rPr lang="tt-RU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8613696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uperwall.us/wallpaper/spring_green_soft_abstract_colors_ribbons_3d-Jz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05" y="0"/>
            <a:ext cx="9167905" cy="682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C:\Users\komp\AppData\Local\Microsoft\Windows\Temporary Internet Files\Content.Word\IMG_20200414_16364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04" y="1515746"/>
            <a:ext cx="5544616" cy="5308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39552" y="260648"/>
            <a:ext cx="849694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Луллия түгәрәкләре нигезендә  </a:t>
            </a:r>
            <a:r>
              <a:rPr lang="tt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эшләнгән </a:t>
            </a:r>
          </a:p>
          <a:p>
            <a:r>
              <a:rPr lang="tt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 </a:t>
            </a:r>
            <a:r>
              <a:rPr lang="tt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t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hөнәрләр илендә”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246493"/>
            <a:ext cx="2520280" cy="2594352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3696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uperwall.us/wallpaper/spring_green_soft_abstract_colors_ribbons_3d-Jz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05" y="-35835"/>
            <a:ext cx="9167905" cy="682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1746987"/>
            <a:ext cx="6480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Игътибарыгыз өчен зур рәхмәт!</a:t>
            </a:r>
            <a:endParaRPr lang="ru-R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3696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338</TotalTime>
  <Words>284</Words>
  <Application>Microsoft Office PowerPoint</Application>
  <PresentationFormat>Экран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Муса Җәлил</dc:title>
  <dc:creator>Admin</dc:creator>
  <cp:lastModifiedBy>komp</cp:lastModifiedBy>
  <cp:revision>29</cp:revision>
  <dcterms:created xsi:type="dcterms:W3CDTF">2012-02-11T10:34:42Z</dcterms:created>
  <dcterms:modified xsi:type="dcterms:W3CDTF">2020-11-20T04:49:38Z</dcterms:modified>
</cp:coreProperties>
</file>